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3" r:id="rId22"/>
    <p:sldId id="279" r:id="rId23"/>
    <p:sldId id="280" r:id="rId24"/>
    <p:sldId id="281" r:id="rId25"/>
    <p:sldId id="284"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6A660C4-D952-4BC6-87E2-BD45BE025547}" type="datetimeFigureOut">
              <a:rPr lang="tr-TR" smtClean="0"/>
              <a:t>28.2.2019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4193D8-B82D-46C3-B0B9-47A25F25A0A3}" type="slidenum">
              <a:rPr lang="tr-TR" smtClean="0"/>
              <a:t>‹#›</a:t>
            </a:fld>
            <a:endParaRPr lang="tr-TR"/>
          </a:p>
        </p:txBody>
      </p:sp>
    </p:spTree>
    <p:extLst>
      <p:ext uri="{BB962C8B-B14F-4D97-AF65-F5344CB8AC3E}">
        <p14:creationId xmlns:p14="http://schemas.microsoft.com/office/powerpoint/2010/main" val="398607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6A660C4-D952-4BC6-87E2-BD45BE025547}" type="datetimeFigureOut">
              <a:rPr lang="tr-TR" smtClean="0"/>
              <a:t>28.2.2019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4193D8-B82D-46C3-B0B9-47A25F25A0A3}" type="slidenum">
              <a:rPr lang="tr-TR" smtClean="0"/>
              <a:t>‹#›</a:t>
            </a:fld>
            <a:endParaRPr lang="tr-TR"/>
          </a:p>
        </p:txBody>
      </p:sp>
    </p:spTree>
    <p:extLst>
      <p:ext uri="{BB962C8B-B14F-4D97-AF65-F5344CB8AC3E}">
        <p14:creationId xmlns:p14="http://schemas.microsoft.com/office/powerpoint/2010/main" val="133160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6A660C4-D952-4BC6-87E2-BD45BE025547}" type="datetimeFigureOut">
              <a:rPr lang="tr-TR" smtClean="0"/>
              <a:t>28.2.2019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4193D8-B82D-46C3-B0B9-47A25F25A0A3}" type="slidenum">
              <a:rPr lang="tr-TR" smtClean="0"/>
              <a:t>‹#›</a:t>
            </a:fld>
            <a:endParaRPr lang="tr-TR"/>
          </a:p>
        </p:txBody>
      </p:sp>
    </p:spTree>
    <p:extLst>
      <p:ext uri="{BB962C8B-B14F-4D97-AF65-F5344CB8AC3E}">
        <p14:creationId xmlns:p14="http://schemas.microsoft.com/office/powerpoint/2010/main" val="85572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6A660C4-D952-4BC6-87E2-BD45BE025547}" type="datetimeFigureOut">
              <a:rPr lang="tr-TR" smtClean="0"/>
              <a:t>28.2.2019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4193D8-B82D-46C3-B0B9-47A25F25A0A3}" type="slidenum">
              <a:rPr lang="tr-TR" smtClean="0"/>
              <a:t>‹#›</a:t>
            </a:fld>
            <a:endParaRPr lang="tr-TR"/>
          </a:p>
        </p:txBody>
      </p:sp>
    </p:spTree>
    <p:extLst>
      <p:ext uri="{BB962C8B-B14F-4D97-AF65-F5344CB8AC3E}">
        <p14:creationId xmlns:p14="http://schemas.microsoft.com/office/powerpoint/2010/main" val="106206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6A660C4-D952-4BC6-87E2-BD45BE025547}" type="datetimeFigureOut">
              <a:rPr lang="tr-TR" smtClean="0"/>
              <a:t>28.2.2019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4193D8-B82D-46C3-B0B9-47A25F25A0A3}" type="slidenum">
              <a:rPr lang="tr-TR" smtClean="0"/>
              <a:t>‹#›</a:t>
            </a:fld>
            <a:endParaRPr lang="tr-TR"/>
          </a:p>
        </p:txBody>
      </p:sp>
    </p:spTree>
    <p:extLst>
      <p:ext uri="{BB962C8B-B14F-4D97-AF65-F5344CB8AC3E}">
        <p14:creationId xmlns:p14="http://schemas.microsoft.com/office/powerpoint/2010/main" val="322729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6A660C4-D952-4BC6-87E2-BD45BE025547}" type="datetimeFigureOut">
              <a:rPr lang="tr-TR" smtClean="0"/>
              <a:t>28.2.2019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4193D8-B82D-46C3-B0B9-47A25F25A0A3}" type="slidenum">
              <a:rPr lang="tr-TR" smtClean="0"/>
              <a:t>‹#›</a:t>
            </a:fld>
            <a:endParaRPr lang="tr-TR"/>
          </a:p>
        </p:txBody>
      </p:sp>
    </p:spTree>
    <p:extLst>
      <p:ext uri="{BB962C8B-B14F-4D97-AF65-F5344CB8AC3E}">
        <p14:creationId xmlns:p14="http://schemas.microsoft.com/office/powerpoint/2010/main" val="76963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6A660C4-D952-4BC6-87E2-BD45BE025547}" type="datetimeFigureOut">
              <a:rPr lang="tr-TR" smtClean="0"/>
              <a:t>28.2.2019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E4193D8-B82D-46C3-B0B9-47A25F25A0A3}" type="slidenum">
              <a:rPr lang="tr-TR" smtClean="0"/>
              <a:t>‹#›</a:t>
            </a:fld>
            <a:endParaRPr lang="tr-TR"/>
          </a:p>
        </p:txBody>
      </p:sp>
    </p:spTree>
    <p:extLst>
      <p:ext uri="{BB962C8B-B14F-4D97-AF65-F5344CB8AC3E}">
        <p14:creationId xmlns:p14="http://schemas.microsoft.com/office/powerpoint/2010/main" val="331607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6A660C4-D952-4BC6-87E2-BD45BE025547}" type="datetimeFigureOut">
              <a:rPr lang="tr-TR" smtClean="0"/>
              <a:t>28.2.2019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E4193D8-B82D-46C3-B0B9-47A25F25A0A3}" type="slidenum">
              <a:rPr lang="tr-TR" smtClean="0"/>
              <a:t>‹#›</a:t>
            </a:fld>
            <a:endParaRPr lang="tr-TR"/>
          </a:p>
        </p:txBody>
      </p:sp>
    </p:spTree>
    <p:extLst>
      <p:ext uri="{BB962C8B-B14F-4D97-AF65-F5344CB8AC3E}">
        <p14:creationId xmlns:p14="http://schemas.microsoft.com/office/powerpoint/2010/main" val="285204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6A660C4-D952-4BC6-87E2-BD45BE025547}" type="datetimeFigureOut">
              <a:rPr lang="tr-TR" smtClean="0"/>
              <a:t>28.2.2019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E4193D8-B82D-46C3-B0B9-47A25F25A0A3}" type="slidenum">
              <a:rPr lang="tr-TR" smtClean="0"/>
              <a:t>‹#›</a:t>
            </a:fld>
            <a:endParaRPr lang="tr-TR"/>
          </a:p>
        </p:txBody>
      </p:sp>
    </p:spTree>
    <p:extLst>
      <p:ext uri="{BB962C8B-B14F-4D97-AF65-F5344CB8AC3E}">
        <p14:creationId xmlns:p14="http://schemas.microsoft.com/office/powerpoint/2010/main" val="427423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6A660C4-D952-4BC6-87E2-BD45BE025547}" type="datetimeFigureOut">
              <a:rPr lang="tr-TR" smtClean="0"/>
              <a:t>28.2.2019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4193D8-B82D-46C3-B0B9-47A25F25A0A3}" type="slidenum">
              <a:rPr lang="tr-TR" smtClean="0"/>
              <a:t>‹#›</a:t>
            </a:fld>
            <a:endParaRPr lang="tr-TR"/>
          </a:p>
        </p:txBody>
      </p:sp>
    </p:spTree>
    <p:extLst>
      <p:ext uri="{BB962C8B-B14F-4D97-AF65-F5344CB8AC3E}">
        <p14:creationId xmlns:p14="http://schemas.microsoft.com/office/powerpoint/2010/main" val="42993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6A660C4-D952-4BC6-87E2-BD45BE025547}" type="datetimeFigureOut">
              <a:rPr lang="tr-TR" smtClean="0"/>
              <a:t>28.2.2019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4193D8-B82D-46C3-B0B9-47A25F25A0A3}" type="slidenum">
              <a:rPr lang="tr-TR" smtClean="0"/>
              <a:t>‹#›</a:t>
            </a:fld>
            <a:endParaRPr lang="tr-TR"/>
          </a:p>
        </p:txBody>
      </p:sp>
    </p:spTree>
    <p:extLst>
      <p:ext uri="{BB962C8B-B14F-4D97-AF65-F5344CB8AC3E}">
        <p14:creationId xmlns:p14="http://schemas.microsoft.com/office/powerpoint/2010/main" val="130901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660C4-D952-4BC6-87E2-BD45BE025547}" type="datetimeFigureOut">
              <a:rPr lang="tr-TR" smtClean="0"/>
              <a:t>28.2.2019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193D8-B82D-46C3-B0B9-47A25F25A0A3}" type="slidenum">
              <a:rPr lang="tr-TR" smtClean="0"/>
              <a:t>‹#›</a:t>
            </a:fld>
            <a:endParaRPr lang="tr-TR"/>
          </a:p>
        </p:txBody>
      </p:sp>
    </p:spTree>
    <p:extLst>
      <p:ext uri="{BB962C8B-B14F-4D97-AF65-F5344CB8AC3E}">
        <p14:creationId xmlns:p14="http://schemas.microsoft.com/office/powerpoint/2010/main" val="418121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8504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164592" y="4741047"/>
            <a:ext cx="11841480" cy="1870512"/>
          </a:xfrm>
          <a:prstGeom prst="rect">
            <a:avLst/>
          </a:prstGeom>
          <a:solidFill>
            <a:srgbClr val="FF99CC"/>
          </a:solidFill>
        </p:spPr>
        <p:txBody>
          <a:bodyPr wrap="square">
            <a:spAutoFit/>
          </a:bodyPr>
          <a:lstStyle/>
          <a:p>
            <a:pPr marL="342900" marR="89535" lvl="0" indent="-342900" algn="just" fontAlgn="base">
              <a:lnSpc>
                <a:spcPct val="107000"/>
              </a:lnSpc>
              <a:spcAft>
                <a:spcPts val="0"/>
              </a:spcAft>
              <a:buFont typeface="Arial" panose="020B0604020202020204" pitchFamily="34" charset="0"/>
              <a:buChar char="●"/>
            </a:pPr>
            <a:r>
              <a:rPr lang="tr-TR" dirty="0" smtClean="0">
                <a:effectLst/>
                <a:latin typeface="Calibri" panose="020F0502020204030204" pitchFamily="34" charset="0"/>
                <a:ea typeface="Calibri" panose="020F0502020204030204" pitchFamily="34" charset="0"/>
                <a:cs typeface="Calibri" panose="020F0502020204030204" pitchFamily="34" charset="0"/>
              </a:rPr>
              <a:t>Sınıf Rehber Öğretmeninden beklenen, öğrenci ve sınıf velilerini proje uygulanması hakkında bilgilendirecek,  uygulama esnasında yaşanan problemler tespit edecek ve gerekli geri dönütleri </a:t>
            </a:r>
            <a:r>
              <a:rPr lang="tr-TR" dirty="0" err="1" smtClean="0">
                <a:effectLst/>
                <a:latin typeface="Calibri" panose="020F0502020204030204" pitchFamily="34" charset="0"/>
                <a:ea typeface="Calibri" panose="020F0502020204030204" pitchFamily="34" charset="0"/>
                <a:cs typeface="Calibri" panose="020F0502020204030204" pitchFamily="34" charset="0"/>
              </a:rPr>
              <a:t>raporlaştıracak</a:t>
            </a:r>
            <a:r>
              <a:rPr lang="tr-TR" dirty="0" smtClean="0">
                <a:effectLst/>
                <a:latin typeface="Calibri" panose="020F0502020204030204" pitchFamily="34" charset="0"/>
                <a:ea typeface="Calibri" panose="020F0502020204030204" pitchFamily="34" charset="0"/>
                <a:cs typeface="Calibri" panose="020F0502020204030204" pitchFamily="34" charset="0"/>
              </a:rPr>
              <a:t>. Aile ziyareti akabinde </a:t>
            </a:r>
            <a:r>
              <a:rPr lang="tr-TR" u="sng" dirty="0" smtClean="0">
                <a:effectLst/>
                <a:latin typeface="Calibri" panose="020F0502020204030204" pitchFamily="34" charset="0"/>
                <a:ea typeface="Calibri" panose="020F0502020204030204" pitchFamily="34" charset="0"/>
                <a:cs typeface="Calibri" panose="020F0502020204030204" pitchFamily="34" charset="0"/>
              </a:rPr>
              <a:t>müdahalesinde fayda görülen hususlar</a:t>
            </a:r>
            <a:r>
              <a:rPr lang="tr-TR" dirty="0" smtClean="0">
                <a:effectLst/>
                <a:latin typeface="Calibri" panose="020F0502020204030204" pitchFamily="34" charset="0"/>
                <a:ea typeface="Calibri" panose="020F0502020204030204" pitchFamily="34" charset="0"/>
                <a:cs typeface="Calibri" panose="020F0502020204030204" pitchFamily="34" charset="0"/>
              </a:rPr>
              <a:t> geciktirilmeden Okul Yönetimi ve Okul Rehberlik Servisi /Rehberlik ve Psikolojik Danışma Hizmetleri Yürütme Komisyonu ile paylaşılacak ve </a:t>
            </a:r>
            <a:r>
              <a:rPr lang="tr-TR"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gerekli tedbirler alınacaktır.</a:t>
            </a:r>
            <a:endParaRPr lang="tr-TR" dirty="0" smtClean="0">
              <a:effectLst/>
              <a:latin typeface="Noto Sans Symbols"/>
              <a:ea typeface="Noto Sans Symbols"/>
              <a:cs typeface="Noto Sans Symbols"/>
            </a:endParaRPr>
          </a:p>
          <a:p>
            <a:pPr marL="342900" marR="89535" lvl="0" indent="-342900" algn="just" fontAlgn="base">
              <a:lnSpc>
                <a:spcPct val="107000"/>
              </a:lnSpc>
              <a:spcAft>
                <a:spcPts val="0"/>
              </a:spcAft>
              <a:buFont typeface="Arial" panose="020B0604020202020204" pitchFamily="34" charset="0"/>
              <a:buChar char="●"/>
            </a:pPr>
            <a:r>
              <a:rPr lang="tr-TR"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Projeye katılan veli ve öğrencilere rehber öğretmen veya öğrenci koçu çizelge tutacaktır. Aralıksız olarak projeye devam eden veli ve öğrenciye ilçe milli eğitim müdürlüğü olarak hazırlanacak programda plaket takdimi yapılacaktır.</a:t>
            </a:r>
            <a:endParaRPr lang="tr-TR" dirty="0">
              <a:effectLst/>
              <a:latin typeface="Noto Sans Symbols"/>
              <a:ea typeface="Noto Sans Symbols"/>
              <a:cs typeface="Noto Sans Symbols"/>
            </a:endParaRPr>
          </a:p>
        </p:txBody>
      </p:sp>
    </p:spTree>
    <p:extLst>
      <p:ext uri="{BB962C8B-B14F-4D97-AF65-F5344CB8AC3E}">
        <p14:creationId xmlns:p14="http://schemas.microsoft.com/office/powerpoint/2010/main" val="2583384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284988" y="5236944"/>
            <a:ext cx="11622024" cy="981423"/>
          </a:xfrm>
          <a:prstGeom prst="rect">
            <a:avLst/>
          </a:prstGeom>
          <a:solidFill>
            <a:srgbClr val="FF99CC"/>
          </a:solidFill>
        </p:spPr>
        <p:txBody>
          <a:bodyPr wrap="square">
            <a:spAutoFit/>
          </a:bodyPr>
          <a:lstStyle/>
          <a:p>
            <a:pPr marL="342900" marR="89535" lvl="0" indent="-342900" algn="just" fontAlgn="base">
              <a:lnSpc>
                <a:spcPct val="107000"/>
              </a:lnSpc>
              <a:spcAft>
                <a:spcPts val="0"/>
              </a:spcAft>
              <a:buFont typeface="Arial" panose="020B0604020202020204" pitchFamily="34" charset="0"/>
              <a:buChar char="●"/>
            </a:pPr>
            <a:r>
              <a:rPr lang="tr-TR" dirty="0" smtClean="0">
                <a:effectLst/>
                <a:latin typeface="Calibri" panose="020F0502020204030204" pitchFamily="34" charset="0"/>
                <a:ea typeface="Calibri" panose="020F0502020204030204" pitchFamily="34" charset="0"/>
                <a:cs typeface="Calibri" panose="020F0502020204030204" pitchFamily="34" charset="0"/>
              </a:rPr>
              <a:t> “</a:t>
            </a:r>
            <a:r>
              <a:rPr lang="tr-TR" b="1" dirty="0" smtClean="0">
                <a:effectLst/>
                <a:latin typeface="Calibri" panose="020F0502020204030204" pitchFamily="34" charset="0"/>
                <a:ea typeface="Noto Sans Symbols"/>
                <a:cs typeface="Calibri" panose="020F0502020204030204" pitchFamily="34" charset="0"/>
              </a:rPr>
              <a:t>BABAMLA EVDE KALİTELİ ZAMAN GEÇİRİYORUM-AİLECEK HEP BİRLİKTE OKUYORUZ</a:t>
            </a:r>
            <a:r>
              <a:rPr lang="tr-TR" dirty="0" smtClean="0">
                <a:effectLst/>
                <a:latin typeface="Calibri" panose="020F0502020204030204" pitchFamily="34" charset="0"/>
                <a:ea typeface="Calibri" panose="020F0502020204030204" pitchFamily="34" charset="0"/>
                <a:cs typeface="Calibri" panose="020F0502020204030204" pitchFamily="34" charset="0"/>
              </a:rPr>
              <a:t>” Projesi, yapılacak her Öğretmenler Kurulu Toplantısında gündeme alınacak, projenin uygulama süreçleri değerlendirilecek, projenin uygulamasında görülen aksaklıklar, yaşanan problemler ve çözüm önerileri rapor halinde üst makamlara iletilecektir. </a:t>
            </a:r>
            <a:endParaRPr lang="tr-TR" dirty="0">
              <a:effectLst/>
              <a:latin typeface="Noto Sans Symbols"/>
              <a:ea typeface="Noto Sans Symbols"/>
              <a:cs typeface="Noto Sans Symbols"/>
            </a:endParaRPr>
          </a:p>
        </p:txBody>
      </p:sp>
    </p:spTree>
    <p:extLst>
      <p:ext uri="{BB962C8B-B14F-4D97-AF65-F5344CB8AC3E}">
        <p14:creationId xmlns:p14="http://schemas.microsoft.com/office/powerpoint/2010/main" val="18257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118872" y="4043981"/>
            <a:ext cx="11896344" cy="2759602"/>
          </a:xfrm>
          <a:prstGeom prst="rect">
            <a:avLst/>
          </a:prstGeom>
          <a:solidFill>
            <a:srgbClr val="FF99CC"/>
          </a:solidFill>
        </p:spPr>
        <p:txBody>
          <a:bodyPr wrap="square">
            <a:spAutoFit/>
          </a:bodyPr>
          <a:lstStyle/>
          <a:p>
            <a:pPr marL="342900" marR="89535" lvl="0" indent="-342900" algn="just" fontAlgn="base">
              <a:lnSpc>
                <a:spcPct val="107000"/>
              </a:lnSpc>
              <a:spcAft>
                <a:spcPts val="0"/>
              </a:spcAft>
              <a:buFont typeface="Arial" panose="020B0604020202020204" pitchFamily="34" charset="0"/>
              <a:buChar char="●"/>
            </a:pPr>
            <a:r>
              <a:rPr lang="tr-TR" dirty="0" smtClean="0">
                <a:effectLst/>
                <a:latin typeface="Calibri" panose="020F0502020204030204" pitchFamily="34" charset="0"/>
                <a:ea typeface="Calibri" panose="020F0502020204030204" pitchFamily="34" charset="0"/>
                <a:cs typeface="Calibri" panose="020F0502020204030204" pitchFamily="34" charset="0"/>
              </a:rPr>
              <a:t>Projede belirtilen takvim çerçevesinde; İletişim Becerileri, Davranış Problemleri, Ergenlik Dönemi Becerileri, Çatışma Çözme Becerileri, Anne Baba Tutumları, Verimli Ders Çalışma Yöntemleri, Sınav Sürecinde Ebeveyn Olmak, Geleceği planlamak, Mesleki Bilgilendirme Sistemi konularında da aileler bilgilendirilecektir. Her bir konu, okul müdürünün görevlendireceği okul/sınıf/şube rehber öğretmenler tarafından ailelere sunu şeklinde aktarılacaktır. Ayrıca ailelerimize SMS ile bilgilendirme yapılacaktır. 0 – 18 Yaş Aile Eğitim Programı çerçevesinde ilçemizde konu ile ilgili kurs gören öğretmen, yönetici, rehber öğretmenlerce, gerçekleştirilecek veli eğitimleri “Aile Eğitim Kursları,” Baba Destek Eğitimi Kursları önemli katkılar sağlayacaktır. Rehber öğretmenleri olan okullarda eğitim rehber öğretmenlerce yapılacak; rehber öğretmeni bulunmayan okullarda bu hizmet, imkânlar ölçüsünde eğitim alan rehber öğretmenlerin ve diğer öğretmenlerin görevlendirilmesi ile sağlanacaktır.</a:t>
            </a:r>
            <a:endParaRPr lang="tr-TR" dirty="0">
              <a:effectLst/>
              <a:latin typeface="Noto Sans Symbols"/>
              <a:ea typeface="Noto Sans Symbols"/>
              <a:cs typeface="Noto Sans Symbols"/>
            </a:endParaRPr>
          </a:p>
        </p:txBody>
      </p:sp>
    </p:spTree>
    <p:extLst>
      <p:ext uri="{BB962C8B-B14F-4D97-AF65-F5344CB8AC3E}">
        <p14:creationId xmlns:p14="http://schemas.microsoft.com/office/powerpoint/2010/main" val="2829374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164592" y="4929559"/>
            <a:ext cx="11841480" cy="1574149"/>
          </a:xfrm>
          <a:prstGeom prst="rect">
            <a:avLst/>
          </a:prstGeom>
          <a:solidFill>
            <a:srgbClr val="FF99CC"/>
          </a:solidFill>
        </p:spPr>
        <p:txBody>
          <a:bodyPr wrap="square">
            <a:spAutoFit/>
          </a:bodyPr>
          <a:lstStyle/>
          <a:p>
            <a:pPr marL="342900" marR="89535" lvl="0" indent="-342900" algn="just" fontAlgn="base">
              <a:lnSpc>
                <a:spcPct val="107000"/>
              </a:lnSpc>
              <a:spcAft>
                <a:spcPts val="0"/>
              </a:spcAft>
              <a:buFont typeface="Arial" panose="020B0604020202020204" pitchFamily="34" charset="0"/>
              <a:buChar char="●"/>
            </a:pPr>
            <a:r>
              <a:rPr lang="tr-TR" dirty="0" smtClean="0">
                <a:effectLst/>
                <a:latin typeface="Calibri" panose="020F0502020204030204" pitchFamily="34" charset="0"/>
                <a:ea typeface="Calibri" panose="020F0502020204030204" pitchFamily="34" charset="0"/>
                <a:cs typeface="Calibri" panose="020F0502020204030204" pitchFamily="34" charset="0"/>
              </a:rPr>
              <a:t>Değerlendirmeler neticesinde, “</a:t>
            </a:r>
            <a:r>
              <a:rPr lang="tr-TR" b="1" dirty="0" smtClean="0">
                <a:effectLst/>
                <a:latin typeface="Calibri" panose="020F0502020204030204" pitchFamily="34" charset="0"/>
                <a:ea typeface="Noto Sans Symbols"/>
                <a:cs typeface="Calibri" panose="020F0502020204030204" pitchFamily="34" charset="0"/>
              </a:rPr>
              <a:t>BABAMLA EVDE KALİTELİ ZAMAN GEÇİRİYORUM-AİLECEK HEP BİRLİKTE OKUYORUZ</a:t>
            </a:r>
            <a:r>
              <a:rPr lang="tr-TR" dirty="0" smtClean="0">
                <a:effectLst/>
                <a:latin typeface="Calibri" panose="020F0502020204030204" pitchFamily="34" charset="0"/>
                <a:ea typeface="Calibri" panose="020F0502020204030204" pitchFamily="34" charset="0"/>
                <a:cs typeface="Calibri" panose="020F0502020204030204" pitchFamily="34" charset="0"/>
              </a:rPr>
              <a:t>”  projesinin uygulanmasında </a:t>
            </a:r>
            <a:r>
              <a:rPr lang="tr-TR" u="sng" dirty="0" smtClean="0">
                <a:effectLst/>
                <a:latin typeface="Calibri" panose="020F0502020204030204" pitchFamily="34" charset="0"/>
                <a:ea typeface="Calibri" panose="020F0502020204030204" pitchFamily="34" charset="0"/>
                <a:cs typeface="Calibri" panose="020F0502020204030204" pitchFamily="34" charset="0"/>
              </a:rPr>
              <a:t>öne çıkan Okul Yöneticileri ve okul/sınıf rehber öğretmenleri</a:t>
            </a:r>
            <a:r>
              <a:rPr lang="tr-TR" dirty="0" smtClean="0">
                <a:effectLst/>
                <a:latin typeface="Calibri" panose="020F0502020204030204" pitchFamily="34" charset="0"/>
                <a:ea typeface="Calibri" panose="020F0502020204030204" pitchFamily="34" charset="0"/>
                <a:cs typeface="Calibri" panose="020F0502020204030204" pitchFamily="34" charset="0"/>
              </a:rPr>
              <a:t> ilgili mevzuat hükümleri çerçevesinde </a:t>
            </a:r>
            <a:r>
              <a:rPr lang="tr-TR" u="sng" dirty="0" smtClean="0">
                <a:effectLst/>
                <a:latin typeface="Calibri" panose="020F0502020204030204" pitchFamily="34" charset="0"/>
                <a:ea typeface="Calibri" panose="020F0502020204030204" pitchFamily="34" charset="0"/>
                <a:cs typeface="Calibri" panose="020F0502020204030204" pitchFamily="34" charset="0"/>
              </a:rPr>
              <a:t>ödüllendirilecektir</a:t>
            </a:r>
            <a:r>
              <a:rPr lang="tr-TR" dirty="0" smtClean="0">
                <a:effectLst/>
                <a:latin typeface="Calibri" panose="020F0502020204030204" pitchFamily="34" charset="0"/>
                <a:ea typeface="Calibri" panose="020F0502020204030204" pitchFamily="34" charset="0"/>
                <a:cs typeface="Calibri" panose="020F0502020204030204" pitchFamily="34" charset="0"/>
              </a:rPr>
              <a:t>.</a:t>
            </a:r>
            <a:endParaRPr lang="tr-TR" dirty="0" smtClean="0">
              <a:effectLst/>
              <a:latin typeface="Noto Sans Symbols"/>
              <a:ea typeface="Noto Sans Symbols"/>
              <a:cs typeface="Noto Sans Symbols"/>
            </a:endParaRPr>
          </a:p>
          <a:p>
            <a:pPr marL="342900" marR="89535" lvl="0" indent="-342900" algn="just" fontAlgn="base">
              <a:lnSpc>
                <a:spcPct val="107000"/>
              </a:lnSpc>
              <a:spcAft>
                <a:spcPts val="0"/>
              </a:spcAft>
              <a:buFont typeface="Arial" panose="020B0604020202020204" pitchFamily="34" charset="0"/>
              <a:buChar char="●"/>
            </a:pPr>
            <a:r>
              <a:rPr lang="tr-TR" dirty="0" smtClean="0">
                <a:effectLst/>
                <a:latin typeface="Calibri" panose="020F0502020204030204" pitchFamily="34" charset="0"/>
                <a:ea typeface="Calibri" panose="020F0502020204030204" pitchFamily="34" charset="0"/>
                <a:cs typeface="Calibri" panose="020F0502020204030204" pitchFamily="34" charset="0"/>
              </a:rPr>
              <a:t>Okullarımız sosyal medya aracılığıyla “</a:t>
            </a:r>
            <a:r>
              <a:rPr lang="tr-TR" b="1" dirty="0" smtClean="0">
                <a:effectLst/>
                <a:latin typeface="Calibri" panose="020F0502020204030204" pitchFamily="34" charset="0"/>
                <a:ea typeface="Noto Sans Symbols"/>
                <a:cs typeface="Calibri" panose="020F0502020204030204" pitchFamily="34" charset="0"/>
              </a:rPr>
              <a:t>BABAMLA EVDE KALİTELİ ZAMAN GEÇİRİYORUM-AİLECEK HEP BİRLİKTE OKUYORUZ</a:t>
            </a:r>
            <a:r>
              <a:rPr lang="tr-TR" dirty="0" smtClean="0">
                <a:effectLst/>
                <a:latin typeface="Calibri" panose="020F0502020204030204" pitchFamily="34" charset="0"/>
                <a:ea typeface="Calibri" panose="020F0502020204030204" pitchFamily="34" charset="0"/>
                <a:cs typeface="Calibri" panose="020F0502020204030204" pitchFamily="34" charset="0"/>
              </a:rPr>
              <a:t>” projesinin tanıtımını, çalışma süreci boyunca yapılan faaliyetleri paylaşacak ve farkındalık oluşturacaktır.</a:t>
            </a:r>
            <a:endParaRPr lang="tr-TR" dirty="0">
              <a:effectLst/>
              <a:latin typeface="Noto Sans Symbols"/>
              <a:ea typeface="Noto Sans Symbols"/>
              <a:cs typeface="Noto Sans Symbols"/>
            </a:endParaRPr>
          </a:p>
        </p:txBody>
      </p:sp>
    </p:spTree>
    <p:extLst>
      <p:ext uri="{BB962C8B-B14F-4D97-AF65-F5344CB8AC3E}">
        <p14:creationId xmlns:p14="http://schemas.microsoft.com/office/powerpoint/2010/main" val="1277027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201168" y="4592865"/>
            <a:ext cx="11777472" cy="1870512"/>
          </a:xfrm>
          <a:prstGeom prst="rect">
            <a:avLst/>
          </a:prstGeom>
          <a:solidFill>
            <a:srgbClr val="FF99CC"/>
          </a:solidFill>
        </p:spPr>
        <p:txBody>
          <a:bodyPr wrap="square">
            <a:spAutoFit/>
          </a:bodyPr>
          <a:lstStyle/>
          <a:p>
            <a:pPr marL="342900" marR="89535" lvl="0" indent="-342900" algn="just" fontAlgn="base">
              <a:lnSpc>
                <a:spcPct val="107000"/>
              </a:lnSpc>
              <a:spcAft>
                <a:spcPts val="0"/>
              </a:spcAft>
              <a:buFont typeface="Arial" panose="020B0604020202020204" pitchFamily="34" charset="0"/>
              <a:buChar char="●"/>
            </a:pPr>
            <a:r>
              <a:rPr lang="tr-TR" dirty="0" smtClean="0">
                <a:effectLst/>
                <a:latin typeface="Calibri" panose="020F0502020204030204" pitchFamily="34" charset="0"/>
                <a:ea typeface="Calibri" panose="020F0502020204030204" pitchFamily="34" charset="0"/>
                <a:cs typeface="Calibri" panose="020F0502020204030204" pitchFamily="34" charset="0"/>
              </a:rPr>
              <a:t>Gönüllü velilerimiz “</a:t>
            </a:r>
            <a:r>
              <a:rPr lang="tr-TR" b="1" dirty="0" smtClean="0">
                <a:effectLst/>
                <a:latin typeface="Calibri" panose="020F0502020204030204" pitchFamily="34" charset="0"/>
                <a:ea typeface="Noto Sans Symbols"/>
                <a:cs typeface="Calibri" panose="020F0502020204030204" pitchFamily="34" charset="0"/>
              </a:rPr>
              <a:t>BABAMLA EVDE KALİTELİ ZAMAN GEÇİRİYORUM-AİLECEK HEP BİRLİKTE OKUYORUZ</a:t>
            </a:r>
            <a:r>
              <a:rPr lang="tr-TR" dirty="0" smtClean="0">
                <a:effectLst/>
                <a:latin typeface="Calibri" panose="020F0502020204030204" pitchFamily="34" charset="0"/>
                <a:ea typeface="Calibri" panose="020F0502020204030204" pitchFamily="34" charset="0"/>
                <a:cs typeface="Calibri" panose="020F0502020204030204" pitchFamily="34" charset="0"/>
              </a:rPr>
              <a:t>” projesi kapsamında sosyal medyadan tasarlanan tanıtım argümanlarını paylaşım yaparak farkındalık oluşturabilecektir.</a:t>
            </a:r>
            <a:endParaRPr lang="tr-TR" dirty="0" smtClean="0">
              <a:effectLst/>
              <a:latin typeface="Noto Sans Symbols"/>
              <a:ea typeface="Noto Sans Symbols"/>
              <a:cs typeface="Noto Sans Symbols"/>
            </a:endParaRPr>
          </a:p>
          <a:p>
            <a:pPr marL="342900" marR="89535" lvl="0" indent="-342900" algn="just" fontAlgn="base">
              <a:lnSpc>
                <a:spcPct val="107000"/>
              </a:lnSpc>
              <a:spcAft>
                <a:spcPts val="0"/>
              </a:spcAft>
              <a:buFont typeface="Arial" panose="020B0604020202020204" pitchFamily="34" charset="0"/>
              <a:buChar char="●"/>
            </a:pPr>
            <a:r>
              <a:rPr lang="tr-TR" dirty="0" smtClean="0">
                <a:effectLst/>
                <a:latin typeface="Calibri" panose="020F0502020204030204" pitchFamily="34" charset="0"/>
                <a:ea typeface="Calibri" panose="020F0502020204030204" pitchFamily="34" charset="0"/>
                <a:cs typeface="Calibri" panose="020F0502020204030204" pitchFamily="34" charset="0"/>
              </a:rPr>
              <a:t>Okullarımız haftalık olarak velilerden alacakları çıktıları toplu halde okul sitelerinde paylaşacaklardır.</a:t>
            </a:r>
            <a:endParaRPr lang="tr-TR" dirty="0" smtClean="0">
              <a:effectLst/>
              <a:latin typeface="Noto Sans Symbols"/>
              <a:ea typeface="Noto Sans Symbols"/>
              <a:cs typeface="Noto Sans Symbols"/>
            </a:endParaRPr>
          </a:p>
          <a:p>
            <a:pPr marL="342900" marR="89535" lvl="0" indent="-342900" algn="just" fontAlgn="base">
              <a:lnSpc>
                <a:spcPct val="107000"/>
              </a:lnSpc>
              <a:spcAft>
                <a:spcPts val="0"/>
              </a:spcAft>
              <a:buFont typeface="Arial" panose="020B0604020202020204" pitchFamily="34" charset="0"/>
              <a:buChar char="●"/>
            </a:pPr>
            <a:r>
              <a:rPr lang="tr-TR" dirty="0" smtClean="0">
                <a:effectLst/>
                <a:latin typeface="Noto Sans Symbols"/>
                <a:ea typeface="Noto Sans Symbols"/>
                <a:cs typeface="Noto Sans Symbols"/>
              </a:rPr>
              <a:t>Belirli aralıklarla İlçe Kaymakamımız, İlçe Milli Eğitim Müdürümüz, Şube Müdürlerimiz, okul müdürleri ve öğretmenlerimizle veli ziyaretleri gerçekleştirilecek ve </a:t>
            </a:r>
            <a:r>
              <a:rPr lang="tr-TR" dirty="0" smtClean="0">
                <a:effectLst/>
                <a:latin typeface="Calibri" panose="020F0502020204030204" pitchFamily="34" charset="0"/>
                <a:ea typeface="Calibri" panose="020F0502020204030204" pitchFamily="34" charset="0"/>
                <a:cs typeface="Calibri" panose="020F0502020204030204" pitchFamily="34" charset="0"/>
              </a:rPr>
              <a:t>“</a:t>
            </a:r>
            <a:r>
              <a:rPr lang="tr-TR" b="1" dirty="0" smtClean="0">
                <a:effectLst/>
                <a:latin typeface="Calibri" panose="020F0502020204030204" pitchFamily="34" charset="0"/>
                <a:ea typeface="Noto Sans Symbols"/>
                <a:cs typeface="Calibri" panose="020F0502020204030204" pitchFamily="34" charset="0"/>
              </a:rPr>
              <a:t>BABAMLA EVDE KALİTELİ ZAMAN GEÇİRİYORUM-AİLECEK HEP BİRLİKTE OKUYORUZ</a:t>
            </a:r>
            <a:r>
              <a:rPr lang="tr-TR" dirty="0" smtClean="0">
                <a:effectLst/>
                <a:latin typeface="Calibri" panose="020F0502020204030204" pitchFamily="34" charset="0"/>
                <a:ea typeface="Calibri" panose="020F0502020204030204" pitchFamily="34" charset="0"/>
                <a:cs typeface="Calibri" panose="020F0502020204030204" pitchFamily="34" charset="0"/>
              </a:rPr>
              <a:t>” projesinin uygulamasına katkı sağlanacaktır.</a:t>
            </a:r>
            <a:endParaRPr lang="tr-TR" dirty="0">
              <a:effectLst/>
              <a:latin typeface="Noto Sans Symbols"/>
              <a:ea typeface="Noto Sans Symbols"/>
              <a:cs typeface="Noto Sans Symbols"/>
            </a:endParaRPr>
          </a:p>
        </p:txBody>
      </p:sp>
    </p:spTree>
    <p:extLst>
      <p:ext uri="{BB962C8B-B14F-4D97-AF65-F5344CB8AC3E}">
        <p14:creationId xmlns:p14="http://schemas.microsoft.com/office/powerpoint/2010/main" val="217135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725696236"/>
              </p:ext>
            </p:extLst>
          </p:nvPr>
        </p:nvGraphicFramePr>
        <p:xfrm>
          <a:off x="1783078" y="4429411"/>
          <a:ext cx="8266177" cy="2311824"/>
        </p:xfrm>
        <a:graphic>
          <a:graphicData uri="http://schemas.openxmlformats.org/drawingml/2006/table">
            <a:tbl>
              <a:tblPr>
                <a:tableStyleId>{5C22544A-7EE6-4342-B048-85BDC9FD1C3A}</a:tableStyleId>
              </a:tblPr>
              <a:tblGrid>
                <a:gridCol w="4513825"/>
                <a:gridCol w="3069053"/>
                <a:gridCol w="683299"/>
              </a:tblGrid>
              <a:tr h="335592">
                <a:tc gridSpan="3">
                  <a:txBody>
                    <a:bodyPr/>
                    <a:lstStyle/>
                    <a:p>
                      <a:pPr marL="64135" algn="ctr">
                        <a:lnSpc>
                          <a:spcPct val="107000"/>
                        </a:lnSpc>
                        <a:spcAft>
                          <a:spcPts val="0"/>
                        </a:spcAft>
                      </a:pPr>
                      <a:r>
                        <a:rPr lang="tr-TR" sz="1600">
                          <a:effectLst/>
                        </a:rPr>
                        <a:t>ÇALIŞMA TAKVİMİ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r>
              <a:tr h="370918">
                <a:tc>
                  <a:txBody>
                    <a:bodyPr/>
                    <a:lstStyle/>
                    <a:p>
                      <a:pPr marL="64135" algn="ctr">
                        <a:lnSpc>
                          <a:spcPct val="107000"/>
                        </a:lnSpc>
                        <a:spcAft>
                          <a:spcPts val="0"/>
                        </a:spcAft>
                      </a:pPr>
                      <a:r>
                        <a:rPr lang="tr-TR" sz="1600">
                          <a:effectLst/>
                        </a:rPr>
                        <a:t>FAALİYETLER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64135" algn="ctr">
                        <a:lnSpc>
                          <a:spcPct val="107000"/>
                        </a:lnSpc>
                        <a:spcAft>
                          <a:spcPts val="0"/>
                        </a:spcAft>
                      </a:pPr>
                      <a:r>
                        <a:rPr lang="tr-TR" sz="1600">
                          <a:effectLst/>
                        </a:rPr>
                        <a:t>TARİH</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98973">
                <a:tc>
                  <a:txBody>
                    <a:bodyPr/>
                    <a:lstStyle/>
                    <a:p>
                      <a:pPr marL="64135">
                        <a:lnSpc>
                          <a:spcPct val="107000"/>
                        </a:lnSpc>
                        <a:spcAft>
                          <a:spcPts val="0"/>
                        </a:spcAft>
                      </a:pPr>
                      <a:r>
                        <a:rPr lang="tr-TR" sz="1600">
                          <a:effectLst/>
                        </a:rPr>
                        <a:t>TANITIM ARGÜMANLARININ HAZIRLANMASI PROJENİN DUYURULMASI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64135">
                        <a:lnSpc>
                          <a:spcPct val="107000"/>
                        </a:lnSpc>
                        <a:spcAft>
                          <a:spcPts val="0"/>
                        </a:spcAft>
                      </a:pPr>
                      <a:r>
                        <a:rPr lang="tr-TR" sz="1600">
                          <a:effectLst/>
                        </a:rPr>
                        <a:t>ŞUBAT 2019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53255">
                <a:tc>
                  <a:txBody>
                    <a:bodyPr/>
                    <a:lstStyle/>
                    <a:p>
                      <a:pPr marL="64135">
                        <a:lnSpc>
                          <a:spcPct val="107000"/>
                        </a:lnSpc>
                        <a:spcAft>
                          <a:spcPts val="0"/>
                        </a:spcAft>
                      </a:pPr>
                      <a:r>
                        <a:rPr lang="tr-TR" sz="1600">
                          <a:effectLst/>
                        </a:rPr>
                        <a:t>PROJENİN BAŞLANGIÇ  - BİTİŞ TARİHLERİ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64135">
                        <a:lnSpc>
                          <a:spcPct val="107000"/>
                        </a:lnSpc>
                        <a:spcAft>
                          <a:spcPts val="0"/>
                        </a:spcAft>
                      </a:pPr>
                      <a:r>
                        <a:rPr lang="tr-TR" sz="1600">
                          <a:effectLst/>
                        </a:rPr>
                        <a:t>04 MART 2019– 12 MAYIS 2019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70918">
                <a:tc>
                  <a:txBody>
                    <a:bodyPr/>
                    <a:lstStyle/>
                    <a:p>
                      <a:pPr marL="64135">
                        <a:lnSpc>
                          <a:spcPct val="107000"/>
                        </a:lnSpc>
                        <a:spcAft>
                          <a:spcPts val="0"/>
                        </a:spcAft>
                      </a:pPr>
                      <a:r>
                        <a:rPr lang="tr-TR" sz="1600">
                          <a:effectLst/>
                        </a:rPr>
                        <a:t>PROJE RAPORU HAZIRLANMASI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64135">
                        <a:lnSpc>
                          <a:spcPct val="107000"/>
                        </a:lnSpc>
                        <a:spcAft>
                          <a:spcPts val="0"/>
                        </a:spcAft>
                      </a:pPr>
                      <a:r>
                        <a:rPr lang="tr-TR" sz="1600">
                          <a:effectLst/>
                        </a:rPr>
                        <a:t>15-17 MAYIS 2019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70918">
                <a:tc>
                  <a:txBody>
                    <a:bodyPr/>
                    <a:lstStyle/>
                    <a:p>
                      <a:pPr marL="64135">
                        <a:lnSpc>
                          <a:spcPct val="107000"/>
                        </a:lnSpc>
                        <a:spcAft>
                          <a:spcPts val="0"/>
                        </a:spcAft>
                      </a:pPr>
                      <a:r>
                        <a:rPr lang="tr-TR" sz="1600">
                          <a:effectLst/>
                        </a:rPr>
                        <a:t>PROGRAM VE TAKDİM</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64135">
                        <a:lnSpc>
                          <a:spcPct val="107000"/>
                        </a:lnSpc>
                        <a:spcAft>
                          <a:spcPts val="0"/>
                        </a:spcAft>
                      </a:pPr>
                      <a:r>
                        <a:rPr lang="tr-TR" sz="1600">
                          <a:effectLst/>
                        </a:rPr>
                        <a:t>21 MAYIS 2019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54169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3121152" y="4854774"/>
            <a:ext cx="6096000" cy="1574149"/>
          </a:xfrm>
          <a:prstGeom prst="rect">
            <a:avLst/>
          </a:prstGeom>
          <a:solidFill>
            <a:srgbClr val="FFC000"/>
          </a:solidFill>
        </p:spPr>
        <p:txBody>
          <a:bodyPr>
            <a:spAutoFit/>
          </a:bodyPr>
          <a:lstStyle/>
          <a:p>
            <a:pPr algn="ctr">
              <a:lnSpc>
                <a:spcPct val="107000"/>
              </a:lnSpc>
              <a:spcAft>
                <a:spcPts val="0"/>
              </a:spcAft>
            </a:pPr>
            <a:r>
              <a:rPr lang="tr-TR" b="1" dirty="0" smtClean="0">
                <a:effectLst/>
                <a:latin typeface="Times New Roman" panose="02020603050405020304" pitchFamily="18" charset="0"/>
                <a:ea typeface="Calibri" panose="020F0502020204030204" pitchFamily="34" charset="0"/>
                <a:cs typeface="Times New Roman" panose="02020603050405020304" pitchFamily="18" charset="0"/>
              </a:rPr>
              <a:t>İLÇE PROJE YÜRÜTME KURULU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Kaymakam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İlçe Milli Eğitim Müdürü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Şube Müdürleri</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Okul Müdürleri</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78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512064" y="4269313"/>
            <a:ext cx="11109960" cy="2166875"/>
          </a:xfrm>
          <a:prstGeom prst="rect">
            <a:avLst/>
          </a:prstGeom>
          <a:solidFill>
            <a:srgbClr val="FFC000"/>
          </a:solidFill>
        </p:spPr>
        <p:txBody>
          <a:bodyPr wrap="square">
            <a:spAutoFit/>
          </a:bodyPr>
          <a:lstStyle/>
          <a:p>
            <a:pPr>
              <a:lnSpc>
                <a:spcPct val="107000"/>
              </a:lnSpc>
              <a:spcAft>
                <a:spcPts val="0"/>
              </a:spcAft>
            </a:pPr>
            <a:r>
              <a:rPr lang="tr-TR" b="1" dirty="0" smtClean="0">
                <a:effectLst/>
                <a:latin typeface="Times New Roman" panose="02020603050405020304" pitchFamily="18" charset="0"/>
                <a:ea typeface="Calibri" panose="020F0502020204030204" pitchFamily="34" charset="0"/>
                <a:cs typeface="Times New Roman" panose="02020603050405020304" pitchFamily="18" charset="0"/>
              </a:rPr>
              <a:t>İLÇE PROJE YÜRÜTME KURULUNUN GÖREVLERİ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Proje taslağını hazırlamak,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Proje ile ilgili çalışma takvimi hazırlamak,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Proje ile ilgili getirilen önerileri incelemek, uygulama kararlarını almak, bölümler arasında faaliyetleri koordine etmek ve çalışmaların gelişimini takip etmek,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Değerlendirmeler sonucunda başarıyı ödüllendirme ile ilgili çalışmaları düzenlemek,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Projenin uygulanma aşamalarında reklam, tanıtım ve bilgilendirmeler yapmak.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6197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3048000" y="4710347"/>
            <a:ext cx="6096000" cy="1277786"/>
          </a:xfrm>
          <a:prstGeom prst="rect">
            <a:avLst/>
          </a:prstGeom>
          <a:solidFill>
            <a:srgbClr val="FFC000"/>
          </a:solidFill>
        </p:spPr>
        <p:txBody>
          <a:bodyPr>
            <a:spAutoFit/>
          </a:bodyPr>
          <a:lstStyle/>
          <a:p>
            <a:pPr>
              <a:lnSpc>
                <a:spcPct val="107000"/>
              </a:lnSpc>
              <a:spcAft>
                <a:spcPts val="0"/>
              </a:spcAft>
            </a:pPr>
            <a:r>
              <a:rPr lang="tr-TR" b="1" dirty="0" smtClean="0">
                <a:effectLst/>
                <a:latin typeface="Times New Roman" panose="02020603050405020304" pitchFamily="18" charset="0"/>
                <a:ea typeface="Calibri" panose="020F0502020204030204" pitchFamily="34" charset="0"/>
                <a:cs typeface="Times New Roman" panose="02020603050405020304" pitchFamily="18" charset="0"/>
              </a:rPr>
              <a:t>PROJE İZLEME VE DEĞERLENDİRME KURULU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Kaymakam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İlçe Milli Eğitim Müdürü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Şube Müdürleri</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335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1100328" y="4809054"/>
            <a:ext cx="9918192" cy="981423"/>
          </a:xfrm>
          <a:prstGeom prst="rect">
            <a:avLst/>
          </a:prstGeom>
          <a:solidFill>
            <a:srgbClr val="FFC000"/>
          </a:solidFill>
        </p:spPr>
        <p:txBody>
          <a:bodyPr wrap="square">
            <a:spAutoFit/>
          </a:bodyPr>
          <a:lstStyle/>
          <a:p>
            <a:pPr>
              <a:lnSpc>
                <a:spcPct val="107000"/>
              </a:lnSpc>
              <a:spcAft>
                <a:spcPts val="0"/>
              </a:spcAft>
            </a:pPr>
            <a:r>
              <a:rPr lang="tr-TR" b="1" dirty="0" smtClean="0">
                <a:effectLst/>
                <a:latin typeface="Times New Roman" panose="02020603050405020304" pitchFamily="18" charset="0"/>
                <a:ea typeface="Calibri" panose="020F0502020204030204" pitchFamily="34" charset="0"/>
                <a:cs typeface="Times New Roman" panose="02020603050405020304" pitchFamily="18" charset="0"/>
              </a:rPr>
              <a:t>PROJE İZLEME VE DEĞERLENDİRME KURULU’NUN GÖREVLERİ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Projenin uygulanma aşamasında yapılan çalışmaları denetlemek ve değerlendirmek.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Proje sonunda hazırlanan raporları değerlendirmek.</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878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3491534709"/>
              </p:ext>
            </p:extLst>
          </p:nvPr>
        </p:nvGraphicFramePr>
        <p:xfrm>
          <a:off x="200850" y="4281771"/>
          <a:ext cx="11823510" cy="2509005"/>
        </p:xfrm>
        <a:graphic>
          <a:graphicData uri="http://schemas.openxmlformats.org/drawingml/2006/table">
            <a:tbl>
              <a:tblPr>
                <a:tableStyleId>{5C22544A-7EE6-4342-B048-85BDC9FD1C3A}</a:tableStyleId>
              </a:tblPr>
              <a:tblGrid>
                <a:gridCol w="11823510"/>
              </a:tblGrid>
              <a:tr h="618911">
                <a:tc>
                  <a:txBody>
                    <a:bodyPr/>
                    <a:lstStyle/>
                    <a:p>
                      <a:pPr algn="just">
                        <a:lnSpc>
                          <a:spcPct val="107000"/>
                        </a:lnSpc>
                        <a:spcAft>
                          <a:spcPts val="0"/>
                        </a:spcAft>
                      </a:pPr>
                      <a:r>
                        <a:rPr lang="tr-TR" sz="2000" b="1" dirty="0">
                          <a:effectLst/>
                        </a:rPr>
                        <a:t>PROJE ADI:</a:t>
                      </a:r>
                      <a:r>
                        <a:rPr lang="tr-TR" sz="2000" kern="1200" cap="all" dirty="0">
                          <a:effectLst/>
                        </a:rPr>
                        <a:t> “</a:t>
                      </a:r>
                      <a:r>
                        <a:rPr lang="tr-TR" sz="2000" dirty="0">
                          <a:effectLst/>
                        </a:rPr>
                        <a:t>B.E.B.O.P.” ‘BABAMLA EVDEYİM-BİRLİKTE OKUYORUZ’</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18911">
                <a:tc>
                  <a:txBody>
                    <a:bodyPr/>
                    <a:lstStyle/>
                    <a:p>
                      <a:pPr>
                        <a:lnSpc>
                          <a:spcPct val="107000"/>
                        </a:lnSpc>
                        <a:spcAft>
                          <a:spcPts val="0"/>
                        </a:spcAft>
                      </a:pPr>
                      <a:r>
                        <a:rPr lang="tr-TR" sz="2000" b="1" dirty="0">
                          <a:effectLst/>
                        </a:rPr>
                        <a:t>PROJE KOORDİNASYON BİRİMLER: </a:t>
                      </a:r>
                      <a:r>
                        <a:rPr lang="tr-TR" sz="2000" dirty="0">
                          <a:effectLst/>
                        </a:rPr>
                        <a:t>Temel Eğitim Bölümü</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18911">
                <a:tc>
                  <a:txBody>
                    <a:bodyPr/>
                    <a:lstStyle/>
                    <a:p>
                      <a:pPr>
                        <a:lnSpc>
                          <a:spcPct val="107000"/>
                        </a:lnSpc>
                        <a:spcAft>
                          <a:spcPts val="0"/>
                        </a:spcAft>
                      </a:pPr>
                      <a:r>
                        <a:rPr lang="tr-TR" sz="2000" b="1" dirty="0">
                          <a:effectLst/>
                        </a:rPr>
                        <a:t>Projeyi Hazırlayan Birim: </a:t>
                      </a:r>
                      <a:r>
                        <a:rPr lang="tr-TR" sz="2000" dirty="0">
                          <a:effectLst/>
                        </a:rPr>
                        <a:t>İlçe Mili Eğitim Müdürlüğü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18911">
                <a:tc>
                  <a:txBody>
                    <a:bodyPr/>
                    <a:lstStyle/>
                    <a:p>
                      <a:pPr>
                        <a:lnSpc>
                          <a:spcPct val="107000"/>
                        </a:lnSpc>
                        <a:spcAft>
                          <a:spcPts val="0"/>
                        </a:spcAft>
                        <a:tabLst>
                          <a:tab pos="214630" algn="l"/>
                        </a:tabLst>
                      </a:pPr>
                      <a:r>
                        <a:rPr lang="tr-TR" sz="2000" dirty="0">
                          <a:effectLst/>
                        </a:rPr>
                        <a:t>*** Bu projenin uygulanmasında gönüllük esastır. Proje faaliyetlerine yönelik okul, öğretmenler, öğrenciler ve veliler gönüllü olanlardan tercih edilmelidir.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2867522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579120" y="4809054"/>
            <a:ext cx="10969752" cy="981423"/>
          </a:xfrm>
          <a:prstGeom prst="rect">
            <a:avLst/>
          </a:prstGeom>
          <a:solidFill>
            <a:srgbClr val="FFC000"/>
          </a:solidFill>
        </p:spPr>
        <p:txBody>
          <a:bodyPr wrap="square">
            <a:spAutoFit/>
          </a:bodyPr>
          <a:lstStyle/>
          <a:p>
            <a:pPr>
              <a:lnSpc>
                <a:spcPct val="107000"/>
              </a:lnSpc>
              <a:spcAft>
                <a:spcPts val="0"/>
              </a:spcAft>
            </a:pPr>
            <a:r>
              <a:rPr lang="tr-TR" b="1" dirty="0" smtClean="0">
                <a:effectLst/>
                <a:latin typeface="Times New Roman" panose="02020603050405020304" pitchFamily="18" charset="0"/>
                <a:ea typeface="Calibri" panose="020F0502020204030204" pitchFamily="34" charset="0"/>
                <a:cs typeface="Times New Roman" panose="02020603050405020304" pitchFamily="18" charset="0"/>
              </a:rPr>
              <a:t>ÖDÜLENDİRME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Sınavlarda ve her türlü yarışmalarda üstün başarı gösteren öğrenciler ödüllendirilecek,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Seviye Belirleme vb. sınavları arasında önemli başarı gösteren okul yöneticisi ve öğretmenleri ödüllendirilecek.</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3697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8636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56" y="0"/>
            <a:ext cx="10817352" cy="6858000"/>
          </a:xfrm>
          <a:prstGeom prst="rect">
            <a:avLst/>
          </a:prstGeom>
        </p:spPr>
      </p:pic>
    </p:spTree>
    <p:extLst>
      <p:ext uri="{BB962C8B-B14F-4D97-AF65-F5344CB8AC3E}">
        <p14:creationId xmlns:p14="http://schemas.microsoft.com/office/powerpoint/2010/main" val="3791642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472" y="0"/>
            <a:ext cx="6958584" cy="6858000"/>
          </a:xfrm>
          <a:prstGeom prst="rect">
            <a:avLst/>
          </a:prstGeom>
        </p:spPr>
      </p:pic>
    </p:spTree>
    <p:extLst>
      <p:ext uri="{BB962C8B-B14F-4D97-AF65-F5344CB8AC3E}">
        <p14:creationId xmlns:p14="http://schemas.microsoft.com/office/powerpoint/2010/main" val="2294333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974626" y="-2160238"/>
            <a:ext cx="6308790" cy="11215627"/>
          </a:xfrm>
          <a:prstGeom prst="rect">
            <a:avLst/>
          </a:prstGeom>
        </p:spPr>
      </p:pic>
    </p:spTree>
    <p:extLst>
      <p:ext uri="{BB962C8B-B14F-4D97-AF65-F5344CB8AC3E}">
        <p14:creationId xmlns:p14="http://schemas.microsoft.com/office/powerpoint/2010/main" val="2705032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1488" y="89016"/>
            <a:ext cx="6318504" cy="6681217"/>
          </a:xfrm>
        </p:spPr>
      </p:pic>
    </p:spTree>
    <p:extLst>
      <p:ext uri="{BB962C8B-B14F-4D97-AF65-F5344CB8AC3E}">
        <p14:creationId xmlns:p14="http://schemas.microsoft.com/office/powerpoint/2010/main" val="326446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192024" y="3915477"/>
            <a:ext cx="11777472" cy="2862322"/>
          </a:xfrm>
          <a:prstGeom prst="rect">
            <a:avLst/>
          </a:prstGeom>
          <a:solidFill>
            <a:srgbClr val="7030A0"/>
          </a:solidFill>
        </p:spPr>
        <p:txBody>
          <a:bodyPr wrap="square">
            <a:spAutoFit/>
          </a:bodyPr>
          <a:lstStyle/>
          <a:p>
            <a:pPr lvl="0" algn="just" fontAlgn="base">
              <a:spcAft>
                <a:spcPts val="0"/>
              </a:spcAft>
            </a:pPr>
            <a:r>
              <a:rPr lang="tr-TR"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PROJENİN BAŞLATILMA GEREKÇELERİ:</a:t>
            </a:r>
            <a:endParaRPr lang="tr-TR"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tr-TR"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Babaların çocukları ile günlük hayat içerisinde bir ürün çıktısı alınabileceği(</a:t>
            </a:r>
            <a:r>
              <a:rPr lang="tr-TR" dirty="0" err="1"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puzzle</a:t>
            </a:r>
            <a:r>
              <a:rPr lang="tr-TR"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 yapmak, ağaç dikmek, birlikte ders çalışmak vb.) </a:t>
            </a:r>
            <a:r>
              <a:rPr lang="tr-TR" u="sng"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kaliteli</a:t>
            </a:r>
            <a:r>
              <a:rPr lang="tr-TR"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 vakit geçirmemeleri</a:t>
            </a:r>
            <a:endParaRPr lang="tr-TR"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tr-TR"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Öğrencilerin gelişiminde çok önemli yeri olan babanın, yönlendirilmemesinden kaynaklı olumsuz rol model olabilmesi sonucu öğrencide istenmeyen davranışların ortaya çıkması.</a:t>
            </a:r>
            <a:endParaRPr lang="tr-TR"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tr-TR"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Babanın özellikle evde, akşamları çocuğuyla sınırlı vakit geçirmesi sonucu, ‘Aile Bütünlüğü’ kavramının çocuğa aşılanamaması.</a:t>
            </a:r>
            <a:endParaRPr lang="tr-TR"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tr-TR"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Kendisiyle ilgilenen ata ebeveynin yokluğundan kaynaklı; öğrencinin, tatmin olmak, övülmek, bir iş başarabildiğini görmek bu duyguyu yaşamak için kendini göstermek gibi amaçlarla vaktini ev dışında uygun olmayan yerlerde geçirmeyi istemesi.</a:t>
            </a:r>
            <a:endParaRPr lang="tr-TR"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r>
              <a:rPr lang="tr-TR"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Gerekçeleriyle “</a:t>
            </a:r>
            <a:r>
              <a:rPr lang="tr-TR"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BABAMLA EVDE KALİTELİ ZAMAN GEÇİRİYORUM” </a:t>
            </a:r>
            <a:r>
              <a:rPr lang="tr-TR"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projesi hazırlanmıştır.</a:t>
            </a:r>
            <a:endParaRPr lang="tr-TR"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676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175260" y="4757701"/>
            <a:ext cx="11841480" cy="1870512"/>
          </a:xfrm>
          <a:prstGeom prst="rect">
            <a:avLst/>
          </a:prstGeom>
          <a:solidFill>
            <a:srgbClr val="002060"/>
          </a:solidFill>
        </p:spPr>
        <p:txBody>
          <a:bodyPr wrap="square">
            <a:spAutoFit/>
          </a:bodyPr>
          <a:lstStyle/>
          <a:p>
            <a:pPr marR="89535" algn="just">
              <a:lnSpc>
                <a:spcPct val="107000"/>
              </a:lnSpc>
            </a:pPr>
            <a:r>
              <a:rPr lang="tr-TR"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PROJENİN BAŞLATILMA GEREKÇELERİ:</a:t>
            </a:r>
            <a:endParaRPr lang="tr-TR"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p>
            <a:pPr marL="342900" marR="89535" lvl="0" indent="-342900" algn="just">
              <a:lnSpc>
                <a:spcPct val="107000"/>
              </a:lnSpc>
              <a:spcAft>
                <a:spcPts val="0"/>
              </a:spcAft>
              <a:buFont typeface="Wingdings" panose="05000000000000000000" pitchFamily="2" charset="2"/>
              <a:buChar char=""/>
            </a:pPr>
            <a:r>
              <a:rPr lang="tr-TR"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Akademik başarının kitap okumak davranışıyla güçlü ilişkisinin olması ancak öğrencilerimizde kitap okuma alışkanlığının olmaması.</a:t>
            </a:r>
            <a:endParaRPr lang="tr-TR"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89535" lvl="0" indent="-342900" algn="just">
              <a:lnSpc>
                <a:spcPct val="107000"/>
              </a:lnSpc>
              <a:spcAft>
                <a:spcPts val="0"/>
              </a:spcAft>
              <a:buFont typeface="Wingdings" panose="05000000000000000000" pitchFamily="2" charset="2"/>
              <a:buChar char=""/>
            </a:pPr>
            <a:r>
              <a:rPr lang="tr-TR"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Kitap okumayan velilerin çocuklarına olumsuz rol model olması.</a:t>
            </a:r>
            <a:endParaRPr lang="tr-TR"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89535" lvl="0" indent="-342900" algn="just">
              <a:lnSpc>
                <a:spcPct val="107000"/>
              </a:lnSpc>
              <a:spcAft>
                <a:spcPts val="0"/>
              </a:spcAft>
              <a:buFont typeface="Wingdings" panose="05000000000000000000" pitchFamily="2" charset="2"/>
              <a:buChar char=""/>
            </a:pPr>
            <a:r>
              <a:rPr lang="tr-TR"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Ailecek-Hep birlikte kitap okuma alışkanlığının olmaması.</a:t>
            </a:r>
            <a:endParaRPr lang="tr-TR"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89535" algn="just">
              <a:lnSpc>
                <a:spcPct val="107000"/>
              </a:lnSpc>
              <a:spcAft>
                <a:spcPts val="0"/>
              </a:spcAft>
            </a:pPr>
            <a:r>
              <a:rPr lang="tr-TR"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Gerekçeleriyle </a:t>
            </a:r>
            <a:r>
              <a:rPr lang="tr-TR" b="1"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“AİLECEK HEP BİRLİKTE OKUYORUZ”</a:t>
            </a:r>
            <a:r>
              <a:rPr lang="tr-TR" dirty="0" smtClean="0">
                <a:solidFill>
                  <a:srgbClr val="FFFF00"/>
                </a:solidFill>
                <a:effectLst/>
                <a:latin typeface="Calibri" panose="020F0502020204030204" pitchFamily="34" charset="0"/>
                <a:ea typeface="Calibri" panose="020F0502020204030204" pitchFamily="34" charset="0"/>
                <a:cs typeface="Calibri" panose="020F0502020204030204" pitchFamily="34" charset="0"/>
              </a:rPr>
              <a:t> projesi hazırlanmıştır.</a:t>
            </a:r>
            <a:endParaRPr lang="tr-TR"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116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124968" y="4039779"/>
            <a:ext cx="11942064" cy="2759602"/>
          </a:xfrm>
          <a:prstGeom prst="rect">
            <a:avLst/>
          </a:prstGeom>
          <a:solidFill>
            <a:srgbClr val="FFFF00"/>
          </a:solidFill>
        </p:spPr>
        <p:txBody>
          <a:bodyPr wrap="square">
            <a:spAutoFit/>
          </a:bodyPr>
          <a:lstStyle/>
          <a:p>
            <a:pPr lvl="0" algn="just" fontAlgn="base">
              <a:lnSpc>
                <a:spcPct val="107000"/>
              </a:lnSpc>
              <a:spcAft>
                <a:spcPts val="0"/>
              </a:spcAft>
            </a:pPr>
            <a:r>
              <a:rPr lang="tr-TR" b="1" dirty="0" smtClean="0">
                <a:effectLst/>
                <a:latin typeface="Calibri" panose="020F0502020204030204" pitchFamily="34" charset="0"/>
                <a:ea typeface="Calibri" panose="020F0502020204030204" pitchFamily="34" charset="0"/>
                <a:cs typeface="Calibri" panose="020F0502020204030204" pitchFamily="34" charset="0"/>
              </a:rPr>
              <a:t>PROJENİN AMAÇLARI: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Wingdings" panose="05000000000000000000" pitchFamily="2" charset="2"/>
              <a:buChar char=""/>
            </a:pPr>
            <a:r>
              <a:rPr lang="tr-TR" dirty="0" smtClean="0">
                <a:effectLst/>
                <a:latin typeface="Calibri" panose="020F0502020204030204" pitchFamily="34" charset="0"/>
                <a:ea typeface="Calibri" panose="020F0502020204030204" pitchFamily="34" charset="0"/>
                <a:cs typeface="Calibri" panose="020F0502020204030204" pitchFamily="34" charset="0"/>
              </a:rPr>
              <a:t>Okulöncesi, ilkokul, ortaokul düzeyindeki öğrencilerin babalarıyla iletişimini artırmak.</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Wingdings" panose="05000000000000000000" pitchFamily="2" charset="2"/>
              <a:buChar char=""/>
            </a:pPr>
            <a:r>
              <a:rPr lang="tr-TR" i="1" dirty="0" smtClean="0">
                <a:effectLst/>
                <a:latin typeface="Calibri" panose="020F0502020204030204" pitchFamily="34" charset="0"/>
                <a:ea typeface="Calibri" panose="020F0502020204030204" pitchFamily="34" charset="0"/>
                <a:cs typeface="Calibri" panose="020F0502020204030204" pitchFamily="34" charset="0"/>
              </a:rPr>
              <a:t>Babanın çocuklarına zaman ayırmasının gereğini, önemini kavratmak ve akşam dışarı çıkmadan önce çocuğu-çocukları ile ilgilenmesi gereğine inanmasını sağlamak.</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Wingdings" panose="05000000000000000000" pitchFamily="2" charset="2"/>
              <a:buChar char=""/>
            </a:pPr>
            <a:r>
              <a:rPr lang="tr-TR" i="1" dirty="0" smtClean="0">
                <a:effectLst/>
                <a:latin typeface="Calibri" panose="020F0502020204030204" pitchFamily="34" charset="0"/>
                <a:ea typeface="Calibri" panose="020F0502020204030204" pitchFamily="34" charset="0"/>
                <a:cs typeface="Calibri" panose="020F0502020204030204" pitchFamily="34" charset="0"/>
              </a:rPr>
              <a:t>Çocuklarla babalarının bir ürün ortaya çıkarmasını sağlamak.</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Wingdings" panose="05000000000000000000" pitchFamily="2" charset="2"/>
              <a:buChar char=""/>
            </a:pPr>
            <a:r>
              <a:rPr lang="tr-TR" i="1" dirty="0" smtClean="0">
                <a:effectLst/>
                <a:latin typeface="Calibri" panose="020F0502020204030204" pitchFamily="34" charset="0"/>
                <a:ea typeface="Calibri" panose="020F0502020204030204" pitchFamily="34" charset="0"/>
                <a:cs typeface="Calibri" panose="020F0502020204030204" pitchFamily="34" charset="0"/>
              </a:rPr>
              <a:t>Çocuklara ‘Ben Değerliyim’ duygusunu evde yaşatarak tattırmak.</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Wingdings" panose="05000000000000000000" pitchFamily="2" charset="2"/>
              <a:buChar char=""/>
            </a:pPr>
            <a:r>
              <a:rPr lang="tr-TR" i="1" dirty="0" smtClean="0">
                <a:effectLst/>
                <a:latin typeface="Calibri" panose="020F0502020204030204" pitchFamily="34" charset="0"/>
                <a:ea typeface="Calibri" panose="020F0502020204030204" pitchFamily="34" charset="0"/>
                <a:cs typeface="Calibri" panose="020F0502020204030204" pitchFamily="34" charset="0"/>
              </a:rPr>
              <a:t>Çocukların kendini ispatlaması için dışarıda arayış içerisine girmesini engellemek.</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Wingdings" panose="05000000000000000000" pitchFamily="2" charset="2"/>
              <a:buChar char=""/>
            </a:pPr>
            <a:r>
              <a:rPr lang="tr-TR" i="1" dirty="0" smtClean="0">
                <a:effectLst/>
                <a:latin typeface="Calibri" panose="020F0502020204030204" pitchFamily="34" charset="0"/>
                <a:ea typeface="Calibri" panose="020F0502020204030204" pitchFamily="34" charset="0"/>
                <a:cs typeface="Calibri" panose="020F0502020204030204" pitchFamily="34" charset="0"/>
              </a:rPr>
              <a:t>Çok önemli Rol Model olan ‘</a:t>
            </a:r>
            <a:r>
              <a:rPr lang="tr-TR" i="1" dirty="0" err="1" smtClean="0">
                <a:effectLst/>
                <a:latin typeface="Calibri" panose="020F0502020204030204" pitchFamily="34" charset="0"/>
                <a:ea typeface="Calibri" panose="020F0502020204030204" pitchFamily="34" charset="0"/>
                <a:cs typeface="Calibri" panose="020F0502020204030204" pitchFamily="34" charset="0"/>
              </a:rPr>
              <a:t>baba’ların</a:t>
            </a:r>
            <a:r>
              <a:rPr lang="tr-TR" i="1" dirty="0" smtClean="0">
                <a:effectLst/>
                <a:latin typeface="Calibri" panose="020F0502020204030204" pitchFamily="34" charset="0"/>
                <a:ea typeface="Calibri" panose="020F0502020204030204" pitchFamily="34" charset="0"/>
                <a:cs typeface="Calibri" panose="020F0502020204030204" pitchFamily="34" charset="0"/>
              </a:rPr>
              <a:t> çocuklarının eğitiminde ve ahlaki gelişiminde sorumluluk sahibi olduklarını fark ettirmek.</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6635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124968" y="4039779"/>
            <a:ext cx="11942064" cy="2759602"/>
          </a:xfrm>
          <a:prstGeom prst="rect">
            <a:avLst/>
          </a:prstGeom>
          <a:solidFill>
            <a:srgbClr val="FFFF00"/>
          </a:solidFill>
        </p:spPr>
        <p:txBody>
          <a:bodyPr wrap="square">
            <a:spAutoFit/>
          </a:bodyPr>
          <a:lstStyle/>
          <a:p>
            <a:pPr lvl="0" algn="just" fontAlgn="base">
              <a:lnSpc>
                <a:spcPct val="107000"/>
              </a:lnSpc>
              <a:spcAft>
                <a:spcPts val="0"/>
              </a:spcAft>
            </a:pPr>
            <a:r>
              <a:rPr lang="tr-TR" b="1" dirty="0" smtClean="0">
                <a:effectLst/>
                <a:latin typeface="Calibri" panose="020F0502020204030204" pitchFamily="34" charset="0"/>
                <a:ea typeface="Calibri" panose="020F0502020204030204" pitchFamily="34" charset="0"/>
                <a:cs typeface="Calibri" panose="020F0502020204030204" pitchFamily="34" charset="0"/>
              </a:rPr>
              <a:t>PROJENİN AMAÇLARI: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Wingdings" panose="05000000000000000000" pitchFamily="2" charset="2"/>
              <a:buChar char=""/>
            </a:pPr>
            <a:r>
              <a:rPr lang="tr-TR" dirty="0" smtClean="0">
                <a:effectLst/>
                <a:latin typeface="Calibri" panose="020F0502020204030204" pitchFamily="34" charset="0"/>
                <a:ea typeface="Calibri" panose="020F0502020204030204" pitchFamily="34" charset="0"/>
                <a:cs typeface="Calibri" panose="020F0502020204030204" pitchFamily="34" charset="0"/>
              </a:rPr>
              <a:t>Okulöncesi, ilkokul, ortaokul düzeyindeki öğrencilerin babalarıyla iletişimini artırmak.</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Wingdings" panose="05000000000000000000" pitchFamily="2" charset="2"/>
              <a:buChar char=""/>
            </a:pPr>
            <a:r>
              <a:rPr lang="tr-TR" i="1" dirty="0" smtClean="0">
                <a:effectLst/>
                <a:latin typeface="Calibri" panose="020F0502020204030204" pitchFamily="34" charset="0"/>
                <a:ea typeface="Calibri" panose="020F0502020204030204" pitchFamily="34" charset="0"/>
                <a:cs typeface="Calibri" panose="020F0502020204030204" pitchFamily="34" charset="0"/>
              </a:rPr>
              <a:t>Babanın çocuklarına zaman ayırmasının gereğini, önemini kavratmak ve akşam dışarı çıkmadan önce çocuğu-çocukları ile ilgilenmesi gereğine inanmasını sağlamak.</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Wingdings" panose="05000000000000000000" pitchFamily="2" charset="2"/>
              <a:buChar char=""/>
            </a:pPr>
            <a:r>
              <a:rPr lang="tr-TR" i="1" dirty="0" smtClean="0">
                <a:effectLst/>
                <a:latin typeface="Calibri" panose="020F0502020204030204" pitchFamily="34" charset="0"/>
                <a:ea typeface="Calibri" panose="020F0502020204030204" pitchFamily="34" charset="0"/>
                <a:cs typeface="Calibri" panose="020F0502020204030204" pitchFamily="34" charset="0"/>
              </a:rPr>
              <a:t>Çocuklarla babalarının bir ürün ortaya çıkarmasını sağlamak.</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Wingdings" panose="05000000000000000000" pitchFamily="2" charset="2"/>
              <a:buChar char=""/>
            </a:pPr>
            <a:r>
              <a:rPr lang="tr-TR" i="1" dirty="0" smtClean="0">
                <a:effectLst/>
                <a:latin typeface="Calibri" panose="020F0502020204030204" pitchFamily="34" charset="0"/>
                <a:ea typeface="Calibri" panose="020F0502020204030204" pitchFamily="34" charset="0"/>
                <a:cs typeface="Calibri" panose="020F0502020204030204" pitchFamily="34" charset="0"/>
              </a:rPr>
              <a:t>Çocuklara ‘Ben Değerliyim’ duygusunu evde yaşatarak tattırmak.</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Wingdings" panose="05000000000000000000" pitchFamily="2" charset="2"/>
              <a:buChar char=""/>
            </a:pPr>
            <a:r>
              <a:rPr lang="tr-TR" i="1" dirty="0" smtClean="0">
                <a:effectLst/>
                <a:latin typeface="Calibri" panose="020F0502020204030204" pitchFamily="34" charset="0"/>
                <a:ea typeface="Calibri" panose="020F0502020204030204" pitchFamily="34" charset="0"/>
                <a:cs typeface="Calibri" panose="020F0502020204030204" pitchFamily="34" charset="0"/>
              </a:rPr>
              <a:t>Çocukların kendini ispatlaması için dışarıda arayış içerisine girmesini engellemek.</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Wingdings" panose="05000000000000000000" pitchFamily="2" charset="2"/>
              <a:buChar char=""/>
            </a:pPr>
            <a:r>
              <a:rPr lang="tr-TR" i="1" dirty="0" smtClean="0">
                <a:effectLst/>
                <a:latin typeface="Calibri" panose="020F0502020204030204" pitchFamily="34" charset="0"/>
                <a:ea typeface="Calibri" panose="020F0502020204030204" pitchFamily="34" charset="0"/>
                <a:cs typeface="Calibri" panose="020F0502020204030204" pitchFamily="34" charset="0"/>
              </a:rPr>
              <a:t>Çok önemli Rol Model olan ‘</a:t>
            </a:r>
            <a:r>
              <a:rPr lang="tr-TR" i="1" dirty="0" err="1" smtClean="0">
                <a:effectLst/>
                <a:latin typeface="Calibri" panose="020F0502020204030204" pitchFamily="34" charset="0"/>
                <a:ea typeface="Calibri" panose="020F0502020204030204" pitchFamily="34" charset="0"/>
                <a:cs typeface="Calibri" panose="020F0502020204030204" pitchFamily="34" charset="0"/>
              </a:rPr>
              <a:t>baba’ların</a:t>
            </a:r>
            <a:r>
              <a:rPr lang="tr-TR" i="1" dirty="0" smtClean="0">
                <a:effectLst/>
                <a:latin typeface="Calibri" panose="020F0502020204030204" pitchFamily="34" charset="0"/>
                <a:ea typeface="Calibri" panose="020F0502020204030204" pitchFamily="34" charset="0"/>
                <a:cs typeface="Calibri" panose="020F0502020204030204" pitchFamily="34" charset="0"/>
              </a:rPr>
              <a:t> çocuklarının eğitiminde ve ahlaki gelişiminde sorumluluk sahibi olduklarını fark ettirmek.</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64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64008" y="2574618"/>
            <a:ext cx="4489704" cy="4241418"/>
          </a:xfrm>
          <a:prstGeom prst="rect">
            <a:avLst/>
          </a:prstGeom>
          <a:solidFill>
            <a:srgbClr val="92D050"/>
          </a:solidFill>
        </p:spPr>
        <p:txBody>
          <a:bodyPr wrap="square">
            <a:spAutoFit/>
          </a:bodyPr>
          <a:lstStyle/>
          <a:p>
            <a:pPr lvl="0" algn="just" fontAlgn="base">
              <a:lnSpc>
                <a:spcPct val="107000"/>
              </a:lnSpc>
              <a:spcAft>
                <a:spcPts val="0"/>
              </a:spcAft>
            </a:pPr>
            <a:r>
              <a:rPr lang="tr-TR" b="1" dirty="0" smtClean="0">
                <a:effectLst/>
                <a:latin typeface="Calibri" panose="020F0502020204030204" pitchFamily="34" charset="0"/>
                <a:ea typeface="Calibri" panose="020F0502020204030204" pitchFamily="34" charset="0"/>
                <a:cs typeface="Calibri" panose="020F0502020204030204" pitchFamily="34" charset="0"/>
              </a:rPr>
              <a:t>PROJENİN ÇALIŞMA SÜRECİ:</a:t>
            </a:r>
            <a:endParaRPr lang="tr-TR" dirty="0">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07000"/>
              </a:lnSpc>
              <a:spcAft>
                <a:spcPts val="0"/>
              </a:spcAft>
            </a:pPr>
            <a:r>
              <a:rPr lang="tr-TR" dirty="0" smtClean="0">
                <a:effectLst/>
                <a:latin typeface="Calibri" panose="020F0502020204030204" pitchFamily="34" charset="0"/>
                <a:ea typeface="Calibri" panose="020F0502020204030204" pitchFamily="34" charset="0"/>
                <a:cs typeface="Times New Roman" panose="02020603050405020304" pitchFamily="18" charset="0"/>
              </a:rPr>
              <a:t>1.Hafta-Santranç Oynama</a:t>
            </a:r>
          </a:p>
          <a:p>
            <a:pPr marL="64135" marR="89535" algn="just">
              <a:lnSpc>
                <a:spcPct val="107000"/>
              </a:lnSpc>
              <a:spcAft>
                <a:spcPts val="0"/>
              </a:spcAft>
            </a:pPr>
            <a:r>
              <a:rPr lang="tr-TR" dirty="0" smtClean="0">
                <a:effectLst/>
                <a:latin typeface="Calibri" panose="020F0502020204030204" pitchFamily="34" charset="0"/>
                <a:ea typeface="Calibri" panose="020F0502020204030204" pitchFamily="34" charset="0"/>
                <a:cs typeface="Times New Roman" panose="02020603050405020304" pitchFamily="18" charset="0"/>
              </a:rPr>
              <a:t>2.Hafta-500’lük Puzzle Yapma</a:t>
            </a:r>
          </a:p>
          <a:p>
            <a:pPr marR="89535" algn="just">
              <a:lnSpc>
                <a:spcPct val="107000"/>
              </a:lnSpc>
              <a:spcAft>
                <a:spcPts val="0"/>
              </a:spcAft>
            </a:pPr>
            <a:r>
              <a:rPr lang="tr-TR" dirty="0" smtClean="0">
                <a:effectLst/>
                <a:latin typeface="Calibri" panose="020F0502020204030204" pitchFamily="34" charset="0"/>
                <a:ea typeface="Calibri" panose="020F0502020204030204" pitchFamily="34" charset="0"/>
                <a:cs typeface="Calibri" panose="020F0502020204030204" pitchFamily="34" charset="0"/>
              </a:rPr>
              <a:t>3.Hafta-Akşam Yemeği Yapma ve Sofra Kurma</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R="89535" algn="just">
              <a:lnSpc>
                <a:spcPct val="107000"/>
              </a:lnSpc>
              <a:spcAft>
                <a:spcPts val="0"/>
              </a:spcAft>
            </a:pPr>
            <a:r>
              <a:rPr lang="tr-TR" dirty="0" smtClean="0">
                <a:effectLst/>
                <a:latin typeface="Calibri" panose="020F0502020204030204" pitchFamily="34" charset="0"/>
                <a:ea typeface="Calibri" panose="020F0502020204030204" pitchFamily="34" charset="0"/>
                <a:cs typeface="Calibri" panose="020F0502020204030204" pitchFamily="34" charset="0"/>
              </a:rPr>
              <a:t>4.Hafta-Çay Demleme ve İkram Hazırlama</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R="89535" algn="just">
              <a:lnSpc>
                <a:spcPct val="107000"/>
              </a:lnSpc>
              <a:spcAft>
                <a:spcPts val="0"/>
              </a:spcAft>
            </a:pPr>
            <a:r>
              <a:rPr lang="tr-TR" dirty="0" smtClean="0">
                <a:effectLst/>
                <a:latin typeface="Calibri" panose="020F0502020204030204" pitchFamily="34" charset="0"/>
                <a:ea typeface="Calibri" panose="020F0502020204030204" pitchFamily="34" charset="0"/>
                <a:cs typeface="Calibri" panose="020F0502020204030204" pitchFamily="34" charset="0"/>
              </a:rPr>
              <a:t>5.Hafta-Ağaç/Fidan Dikme</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R="89535" algn="just">
              <a:lnSpc>
                <a:spcPct val="107000"/>
              </a:lnSpc>
              <a:spcAft>
                <a:spcPts val="0"/>
              </a:spcAft>
            </a:pPr>
            <a:r>
              <a:rPr lang="tr-TR" dirty="0" smtClean="0">
                <a:effectLst/>
                <a:latin typeface="Calibri" panose="020F0502020204030204" pitchFamily="34" charset="0"/>
                <a:ea typeface="Calibri" panose="020F0502020204030204" pitchFamily="34" charset="0"/>
                <a:cs typeface="Calibri" panose="020F0502020204030204" pitchFamily="34" charset="0"/>
              </a:rPr>
              <a:t>6.Hafta-Oturma Odasını Temizleme</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R="89535" algn="just">
              <a:lnSpc>
                <a:spcPct val="107000"/>
              </a:lnSpc>
              <a:spcAft>
                <a:spcPts val="0"/>
              </a:spcAft>
            </a:pPr>
            <a:r>
              <a:rPr lang="tr-TR" dirty="0" smtClean="0">
                <a:effectLst/>
                <a:latin typeface="Calibri" panose="020F0502020204030204" pitchFamily="34" charset="0"/>
                <a:ea typeface="Calibri" panose="020F0502020204030204" pitchFamily="34" charset="0"/>
                <a:cs typeface="Calibri" panose="020F0502020204030204" pitchFamily="34" charset="0"/>
              </a:rPr>
              <a:t>7.Hafta-‘Her Çocuk Özeldir’ Filmini izlemek</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R="89535" algn="just">
              <a:lnSpc>
                <a:spcPct val="107000"/>
              </a:lnSpc>
              <a:spcAft>
                <a:spcPts val="0"/>
              </a:spcAft>
            </a:pPr>
            <a:r>
              <a:rPr lang="tr-TR" dirty="0" smtClean="0">
                <a:effectLst/>
                <a:latin typeface="Calibri" panose="020F0502020204030204" pitchFamily="34" charset="0"/>
                <a:ea typeface="Calibri" panose="020F0502020204030204" pitchFamily="34" charset="0"/>
                <a:cs typeface="Calibri" panose="020F0502020204030204" pitchFamily="34" charset="0"/>
              </a:rPr>
              <a:t>8.Hafta-Evin Tüm Ayakkabılarını Boyama-Temizleme-Silme</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R="89535" algn="just">
              <a:lnSpc>
                <a:spcPct val="107000"/>
              </a:lnSpc>
              <a:spcAft>
                <a:spcPts val="0"/>
              </a:spcAft>
            </a:pPr>
            <a:r>
              <a:rPr lang="tr-TR" dirty="0" smtClean="0">
                <a:effectLst/>
                <a:latin typeface="Calibri" panose="020F0502020204030204" pitchFamily="34" charset="0"/>
                <a:ea typeface="Calibri" panose="020F0502020204030204" pitchFamily="34" charset="0"/>
                <a:cs typeface="Calibri" panose="020F0502020204030204" pitchFamily="34" charset="0"/>
              </a:rPr>
              <a:t>9.Hafta-Babanın Ayrıntılı Olarak Çocukluğunu Anlatması</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R="89535" algn="just">
              <a:lnSpc>
                <a:spcPct val="107000"/>
              </a:lnSpc>
              <a:spcAft>
                <a:spcPts val="0"/>
              </a:spcAft>
            </a:pPr>
            <a:r>
              <a:rPr lang="tr-TR" dirty="0" smtClean="0">
                <a:effectLst/>
                <a:latin typeface="Calibri" panose="020F0502020204030204" pitchFamily="34" charset="0"/>
                <a:ea typeface="Calibri" panose="020F0502020204030204" pitchFamily="34" charset="0"/>
                <a:cs typeface="Calibri" panose="020F0502020204030204" pitchFamily="34" charset="0"/>
              </a:rPr>
              <a:t>10.Hafta-Akşam Yemeği Bulaşığını Elde Yıkama</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305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129540" y="4741047"/>
            <a:ext cx="11932920" cy="1870512"/>
          </a:xfrm>
          <a:prstGeom prst="rect">
            <a:avLst/>
          </a:prstGeom>
          <a:solidFill>
            <a:srgbClr val="00FFFF"/>
          </a:solidFill>
        </p:spPr>
        <p:txBody>
          <a:bodyPr wrap="square">
            <a:spAutoFit/>
          </a:bodyPr>
          <a:lstStyle/>
          <a:p>
            <a:pPr marR="89535" algn="just">
              <a:lnSpc>
                <a:spcPct val="107000"/>
              </a:lnSpc>
              <a:spcAft>
                <a:spcPts val="0"/>
              </a:spcAft>
            </a:pPr>
            <a:r>
              <a:rPr lang="tr-TR" dirty="0" smtClean="0">
                <a:effectLst/>
                <a:latin typeface="Calibri" panose="020F0502020204030204" pitchFamily="34" charset="0"/>
                <a:ea typeface="Calibri" panose="020F0502020204030204" pitchFamily="34" charset="0"/>
                <a:cs typeface="Calibri" panose="020F0502020204030204" pitchFamily="34" charset="0"/>
              </a:rPr>
              <a:t> Çalışmaları ‘baba’ ve ‘çocuğu’ tarafından gerçekleştirilecek olup yardım almadan haftanın herhangi bir günü yapılacaktır. Her hafta sonu yapılan çalışmalar fotoğraf ve videoya alınarak yetkili proje yürütücüsü rehber öğretmene gönderilecektir.(İmkanlar Dahilinde) Her okulun kendi web sitesinde yayınlanacak.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89535" lvl="0" indent="-342900" algn="just">
              <a:lnSpc>
                <a:spcPct val="107000"/>
              </a:lnSpc>
              <a:spcAft>
                <a:spcPts val="0"/>
              </a:spcAft>
              <a:buFont typeface="Wingdings" panose="05000000000000000000" pitchFamily="2" charset="2"/>
              <a:buChar char=""/>
            </a:pPr>
            <a:r>
              <a:rPr lang="tr-TR" dirty="0" smtClean="0">
                <a:effectLst/>
                <a:latin typeface="Calibri" panose="020F0502020204030204" pitchFamily="34" charset="0"/>
                <a:ea typeface="Calibri" panose="020F0502020204030204" pitchFamily="34" charset="0"/>
                <a:cs typeface="Calibri" panose="020F0502020204030204" pitchFamily="34" charset="0"/>
              </a:rPr>
              <a:t>Her gün Evde ailecek, hep birlikte 20 dk. Kitap okuma saati gerçekleştirilecek.</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07000"/>
              </a:lnSpc>
              <a:spcAft>
                <a:spcPts val="0"/>
              </a:spcAft>
            </a:pPr>
            <a:r>
              <a:rPr lang="tr-TR" b="1" dirty="0" smtClean="0">
                <a:effectLst/>
                <a:latin typeface="Calibri" panose="020F0502020204030204" pitchFamily="34" charset="0"/>
                <a:ea typeface="Calibri" panose="020F0502020204030204" pitchFamily="34" charset="0"/>
                <a:cs typeface="Calibri" panose="020F0502020204030204" pitchFamily="34" charset="0"/>
              </a:rPr>
              <a:t>	PROJENİN HEDEF KİTLESİ:</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64135" algn="just">
              <a:lnSpc>
                <a:spcPct val="107000"/>
              </a:lnSpc>
              <a:spcAft>
                <a:spcPts val="0"/>
              </a:spcAft>
            </a:pPr>
            <a:r>
              <a:rPr lang="tr-TR" dirty="0" smtClean="0">
                <a:effectLst/>
                <a:latin typeface="Calibri" panose="020F0502020204030204" pitchFamily="34" charset="0"/>
                <a:ea typeface="Calibri" panose="020F0502020204030204" pitchFamily="34" charset="0"/>
                <a:cs typeface="Calibri" panose="020F0502020204030204" pitchFamily="34" charset="0"/>
              </a:rPr>
              <a:t>Müdürlüğümüz bünyesindeki tüm okulöncesi, ilkokul, ortaokul kurumları</a:t>
            </a:r>
            <a:endParaRPr lang="tr-TR" dirty="0"/>
          </a:p>
        </p:txBody>
      </p:sp>
    </p:spTree>
    <p:extLst>
      <p:ext uri="{BB962C8B-B14F-4D97-AF65-F5344CB8AC3E}">
        <p14:creationId xmlns:p14="http://schemas.microsoft.com/office/powerpoint/2010/main" val="3087009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156972" y="4521591"/>
            <a:ext cx="11878056" cy="2166875"/>
          </a:xfrm>
          <a:prstGeom prst="rect">
            <a:avLst/>
          </a:prstGeom>
          <a:solidFill>
            <a:srgbClr val="FF99CC"/>
          </a:solidFill>
        </p:spPr>
        <p:txBody>
          <a:bodyPr wrap="square">
            <a:spAutoFit/>
          </a:bodyPr>
          <a:lstStyle/>
          <a:p>
            <a:pPr lvl="0" algn="just" fontAlgn="base">
              <a:lnSpc>
                <a:spcPct val="107000"/>
              </a:lnSpc>
              <a:spcAft>
                <a:spcPts val="0"/>
              </a:spcAft>
            </a:pPr>
            <a:r>
              <a:rPr lang="tr-TR" b="1" dirty="0" smtClean="0">
                <a:effectLst/>
                <a:latin typeface="Calibri" panose="020F0502020204030204" pitchFamily="34" charset="0"/>
                <a:ea typeface="Calibri" panose="020F0502020204030204" pitchFamily="34" charset="0"/>
                <a:cs typeface="Calibri" panose="020F0502020204030204" pitchFamily="34" charset="0"/>
              </a:rPr>
              <a:t>PROJENİN İŞLEYİŞİ, FAALİYETLER VE ÇALIŞMA TAKVİMİ: </a:t>
            </a:r>
            <a:endParaRPr lang="tr-TR"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Arial" panose="020B0604020202020204" pitchFamily="34" charset="0"/>
              <a:buChar char="●"/>
            </a:pPr>
            <a:r>
              <a:rPr lang="tr-TR" dirty="0" smtClean="0">
                <a:effectLst/>
                <a:latin typeface="Calibri" panose="020F0502020204030204" pitchFamily="34" charset="0"/>
                <a:ea typeface="Calibri" panose="020F0502020204030204" pitchFamily="34" charset="0"/>
                <a:cs typeface="Calibri" panose="020F0502020204030204" pitchFamily="34" charset="0"/>
              </a:rPr>
              <a:t>“</a:t>
            </a:r>
            <a:r>
              <a:rPr lang="tr-TR" b="1" dirty="0" smtClean="0">
                <a:effectLst/>
                <a:latin typeface="Calibri" panose="020F0502020204030204" pitchFamily="34" charset="0"/>
                <a:ea typeface="Noto Sans Symbols"/>
                <a:cs typeface="Calibri" panose="020F0502020204030204" pitchFamily="34" charset="0"/>
              </a:rPr>
              <a:t>BABAMLA EVDE KALİTELİ ZAMAN GEÇİRİYORUM-AİLECEK HEP BİRLİKTE OKUYORUZ</a:t>
            </a:r>
            <a:r>
              <a:rPr lang="tr-TR" dirty="0" smtClean="0">
                <a:effectLst/>
                <a:latin typeface="Calibri" panose="020F0502020204030204" pitchFamily="34" charset="0"/>
                <a:ea typeface="Calibri" panose="020F0502020204030204" pitchFamily="34" charset="0"/>
                <a:cs typeface="Calibri" panose="020F0502020204030204" pitchFamily="34" charset="0"/>
              </a:rPr>
              <a:t>” projesi İlçe Milli Eğitim Müdürlüğü tarafından okullara duyurulacaktır. Bu projenin uygulanmasında gönüllük esastır. Proje faaliyetlerine yönelik okul, öğretmenler, öğrenciler ve veliler gönüllü olanlardan tercih edilmelidir.</a:t>
            </a:r>
            <a:endParaRPr lang="tr-TR" dirty="0" smtClean="0">
              <a:effectLst/>
              <a:latin typeface="Noto Sans Symbols"/>
              <a:ea typeface="Noto Sans Symbols"/>
              <a:cs typeface="Noto Sans Symbols"/>
            </a:endParaRPr>
          </a:p>
          <a:p>
            <a:pPr marL="342900" marR="89535" lvl="0" indent="-342900" algn="just" fontAlgn="base">
              <a:lnSpc>
                <a:spcPct val="107000"/>
              </a:lnSpc>
              <a:spcAft>
                <a:spcPts val="0"/>
              </a:spcAft>
              <a:buFont typeface="Arial" panose="020B0604020202020204" pitchFamily="34" charset="0"/>
              <a:buChar char="●"/>
            </a:pPr>
            <a:r>
              <a:rPr lang="tr-TR" dirty="0" smtClean="0">
                <a:effectLst/>
                <a:latin typeface="Calibri" panose="020F0502020204030204" pitchFamily="34" charset="0"/>
                <a:ea typeface="Calibri" panose="020F0502020204030204" pitchFamily="34" charset="0"/>
                <a:cs typeface="Calibri" panose="020F0502020204030204" pitchFamily="34" charset="0"/>
              </a:rPr>
              <a:t>Okul Yönetimi; öğretmenleri, öğrenci ve velileri, veli ziyaretleri “</a:t>
            </a:r>
            <a:r>
              <a:rPr lang="tr-TR" b="1" dirty="0" smtClean="0">
                <a:effectLst/>
                <a:latin typeface="Calibri" panose="020F0502020204030204" pitchFamily="34" charset="0"/>
                <a:ea typeface="Noto Sans Symbols"/>
                <a:cs typeface="Calibri" panose="020F0502020204030204" pitchFamily="34" charset="0"/>
              </a:rPr>
              <a:t>BABAMLA EVDE KALİTELİ ZAMAN GEÇİRİYORUM-AİLECEK HEP BİRLİKTE OKUYORUZ</a:t>
            </a:r>
            <a:r>
              <a:rPr lang="tr-TR" dirty="0" smtClean="0">
                <a:effectLst/>
                <a:latin typeface="Calibri" panose="020F0502020204030204" pitchFamily="34" charset="0"/>
                <a:ea typeface="Calibri" panose="020F0502020204030204" pitchFamily="34" charset="0"/>
                <a:cs typeface="Calibri" panose="020F0502020204030204" pitchFamily="34" charset="0"/>
              </a:rPr>
              <a:t>” projesi konusunda bilgilendirecektir. Gönüllü olan öğretmen, veli ve öğrenciler ile proje sürdürülecektir. </a:t>
            </a:r>
            <a:endParaRPr lang="tr-TR" dirty="0">
              <a:effectLst/>
              <a:latin typeface="Noto Sans Symbols"/>
              <a:ea typeface="Noto Sans Symbols"/>
              <a:cs typeface="Noto Sans Symbols"/>
            </a:endParaRPr>
          </a:p>
        </p:txBody>
      </p:sp>
    </p:spTree>
    <p:extLst>
      <p:ext uri="{BB962C8B-B14F-4D97-AF65-F5344CB8AC3E}">
        <p14:creationId xmlns:p14="http://schemas.microsoft.com/office/powerpoint/2010/main" val="106554625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1113</Words>
  <Application>Microsoft Office PowerPoint</Application>
  <PresentationFormat>Geniş ekran</PresentationFormat>
  <Paragraphs>93</Paragraphs>
  <Slides>25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Calibri</vt:lpstr>
      <vt:lpstr>Calibri Light</vt:lpstr>
      <vt:lpstr>Noto Sans Symbols</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İbrahim BADAK</dc:creator>
  <cp:lastModifiedBy>İbrahim BADAK</cp:lastModifiedBy>
  <cp:revision>5</cp:revision>
  <dcterms:created xsi:type="dcterms:W3CDTF">2019-02-28T11:16:27Z</dcterms:created>
  <dcterms:modified xsi:type="dcterms:W3CDTF">2019-02-28T11:52:41Z</dcterms:modified>
</cp:coreProperties>
</file>